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5" r:id="rId2"/>
    <p:sldId id="309" r:id="rId3"/>
    <p:sldId id="312" r:id="rId4"/>
    <p:sldId id="359" r:id="rId5"/>
    <p:sldId id="330" r:id="rId6"/>
    <p:sldId id="335" r:id="rId7"/>
    <p:sldId id="344" r:id="rId8"/>
    <p:sldId id="355" r:id="rId9"/>
    <p:sldId id="357" r:id="rId10"/>
    <p:sldId id="356" r:id="rId11"/>
    <p:sldId id="256" r:id="rId12"/>
    <p:sldId id="306" r:id="rId13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879"/>
    <a:srgbClr val="8E3274"/>
    <a:srgbClr val="FBEBF9"/>
    <a:srgbClr val="FDF5FC"/>
    <a:srgbClr val="F9E3F6"/>
    <a:srgbClr val="FF99FF"/>
    <a:srgbClr val="BE4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17" autoAdjust="0"/>
    <p:restoredTop sz="97680" autoAdjust="0"/>
  </p:normalViewPr>
  <p:slideViewPr>
    <p:cSldViewPr>
      <p:cViewPr>
        <p:scale>
          <a:sx n="100" d="100"/>
          <a:sy n="100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2082D-DB62-4856-8932-FBD57A85D856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9390C-EC32-49ED-8D22-E36289C04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44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3713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3713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>
              <a:defRPr sz="1200"/>
            </a:lvl1pPr>
          </a:lstStyle>
          <a:p>
            <a:fld id="{CE96D02F-E2E9-4389-AF91-0C5F4180E92A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2" y="4689476"/>
            <a:ext cx="5438775" cy="4443413"/>
          </a:xfrm>
          <a:prstGeom prst="rect">
            <a:avLst/>
          </a:prstGeom>
        </p:spPr>
        <p:txBody>
          <a:bodyPr vert="horz" lIns="91438" tIns="45720" rIns="91438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7363"/>
            <a:ext cx="2946400" cy="493712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377363"/>
            <a:ext cx="2946400" cy="493712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r">
              <a:defRPr sz="1200"/>
            </a:lvl1pPr>
          </a:lstStyle>
          <a:p>
            <a:fld id="{62E431B6-F0F8-46B5-8FB1-C02FA20CA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21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31B6-F0F8-46B5-8FB1-C02FA20CA3D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86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31B6-F0F8-46B5-8FB1-C02FA20CA3D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86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1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4553BC-2947-469D-9A26-4056BC2CD95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075" name="Picture 3" descr="C:\Users\céline\Desktop\fond-blan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5101440"/>
            <a:ext cx="7512238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céline\Desktop\fond-blan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6" y="4999702"/>
            <a:ext cx="4608512" cy="45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éline\Desktop\Logo-JSIC-blanc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2" y="2636912"/>
            <a:ext cx="8709235" cy="20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9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C4553BC-2947-469D-9A26-4056BC2CD9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61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53BC-2947-469D-9A26-4056BC2CD9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1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1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53BC-2947-469D-9A26-4056BC2CD95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3075" name="Picture 3" descr="C:\Users\céline\Desktop\fond-blan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4923928"/>
            <a:ext cx="7512238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céline\Desktop\Logo-JSIC-blanc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7" y="6070608"/>
            <a:ext cx="1943400" cy="8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2051720" y="6502684"/>
            <a:ext cx="7092280" cy="45719"/>
          </a:xfrm>
          <a:prstGeom prst="rect">
            <a:avLst/>
          </a:prstGeom>
          <a:solidFill>
            <a:srgbClr val="861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39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53BC-2947-469D-9A26-4056BC2CD952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Picture 8" descr="C:\Users\céline\Desktop\Logo-JSIC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8413822" cy="202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éline\Desktop\fond-JSI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0">
            <a:off x="6484966" y="-3748261"/>
            <a:ext cx="6009525" cy="593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8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861879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53BC-2947-469D-9A26-4056BC2CD952}" type="slidenum">
              <a:rPr lang="fr-FR" smtClean="0"/>
              <a:t>‹N°›</a:t>
            </a:fld>
            <a:endParaRPr lang="fr-FR"/>
          </a:p>
        </p:txBody>
      </p:sp>
      <p:pic>
        <p:nvPicPr>
          <p:cNvPr id="16" name="Picture 8" descr="C:\Users\céline\Desktop\Logo-JSIC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059537"/>
            <a:ext cx="1944216" cy="81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2051720" y="6502684"/>
            <a:ext cx="7092280" cy="45719"/>
          </a:xfrm>
          <a:prstGeom prst="rect">
            <a:avLst/>
          </a:prstGeom>
          <a:solidFill>
            <a:srgbClr val="861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17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6187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2051720" y="6502684"/>
            <a:ext cx="7092280" cy="45719"/>
          </a:xfrm>
          <a:prstGeom prst="rect">
            <a:avLst/>
          </a:prstGeom>
          <a:solidFill>
            <a:srgbClr val="861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8" descr="C:\Users\céline\Desktop\Logo-JSIC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059537"/>
            <a:ext cx="1944216" cy="81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C4553BC-2947-469D-9A26-4056BC2CD9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77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6187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5" descr="C:\Users\céline\Desktop\fond-JSI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6673901" y="-5296459"/>
            <a:ext cx="10729191" cy="105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2051720" y="6502684"/>
            <a:ext cx="7092280" cy="45719"/>
          </a:xfrm>
          <a:prstGeom prst="rect">
            <a:avLst/>
          </a:prstGeom>
          <a:solidFill>
            <a:srgbClr val="861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8" descr="C:\Users\céline\Desktop\Logo-JSIC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059537"/>
            <a:ext cx="1944216" cy="81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C4553BC-2947-469D-9A26-4056BC2CD9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16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6187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051720" y="6502684"/>
            <a:ext cx="7092280" cy="45719"/>
          </a:xfrm>
          <a:prstGeom prst="rect">
            <a:avLst/>
          </a:prstGeom>
          <a:solidFill>
            <a:srgbClr val="861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8" descr="C:\Users\céline\Desktop\Logo-JSIC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059537"/>
            <a:ext cx="1944216" cy="81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C4553BC-2947-469D-9A26-4056BC2CD95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Picture 5" descr="C:\Users\céline\Desktop\fond-JSI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9960" y="476672"/>
            <a:ext cx="14157105" cy="1397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7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53BC-2947-469D-9A26-4056BC2CD9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19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53BC-2947-469D-9A26-4056BC2CD9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4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53BC-2947-469D-9A26-4056BC2CD9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3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4" r:id="rId3"/>
    <p:sldLayoutId id="2147483649" r:id="rId4"/>
    <p:sldLayoutId id="2147483650" r:id="rId5"/>
    <p:sldLayoutId id="2147483651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56992"/>
            <a:ext cx="8568000" cy="3888432"/>
          </a:xfrm>
        </p:spPr>
        <p:txBody>
          <a:bodyPr>
            <a:normAutofit/>
          </a:bodyPr>
          <a:lstStyle/>
          <a:p>
            <a:pPr marL="342429" indent="-342429" algn="just" defTabSz="913141">
              <a:buClr>
                <a:srgbClr val="861879"/>
              </a:buClr>
            </a:pPr>
            <a:r>
              <a:rPr lang="fr-FR" altLang="fr-FR" sz="1800" dirty="0">
                <a:solidFill>
                  <a:srgbClr val="8E3274"/>
                </a:solidFill>
              </a:rPr>
              <a:t>Carrefour </a:t>
            </a:r>
            <a:r>
              <a:rPr lang="fr-FR" altLang="fr-FR" sz="1800" dirty="0" smtClean="0">
                <a:solidFill>
                  <a:srgbClr val="8E3274"/>
                </a:solidFill>
              </a:rPr>
              <a:t>unique d’échange </a:t>
            </a:r>
            <a:r>
              <a:rPr lang="fr-FR" altLang="fr-FR" sz="1800" dirty="0">
                <a:solidFill>
                  <a:srgbClr val="8E3274"/>
                </a:solidFill>
              </a:rPr>
              <a:t>et de </a:t>
            </a:r>
            <a:r>
              <a:rPr lang="fr-FR" altLang="fr-FR" sz="1800" dirty="0" smtClean="0">
                <a:solidFill>
                  <a:srgbClr val="8E3274"/>
                </a:solidFill>
              </a:rPr>
              <a:t>partage </a:t>
            </a:r>
            <a:r>
              <a:rPr lang="fr-FR" altLang="fr-FR" sz="1800" dirty="0" smtClean="0"/>
              <a:t>entre Oncologues, Hématologues</a:t>
            </a:r>
            <a:r>
              <a:rPr lang="fr-FR" altLang="fr-FR" sz="1800" dirty="0"/>
              <a:t>, Immunologistes, Spécialistes d’organe, </a:t>
            </a:r>
            <a:r>
              <a:rPr lang="fr-FR" altLang="fr-FR" sz="1800" dirty="0" smtClean="0"/>
              <a:t>Biologistes, Anatomopathologistes, Chercheurs…</a:t>
            </a:r>
            <a:endParaRPr lang="fr-FR" altLang="fr-FR" sz="1800" dirty="0"/>
          </a:p>
          <a:p>
            <a:pPr marL="342429" indent="-342429" algn="just" defTabSz="913141">
              <a:buClr>
                <a:srgbClr val="861879"/>
              </a:buClr>
            </a:pPr>
            <a:endParaRPr lang="fr-FR" altLang="fr-FR" sz="1800" dirty="0"/>
          </a:p>
          <a:p>
            <a:pPr marL="342429" indent="-342429" algn="just" defTabSz="913141">
              <a:buClr>
                <a:srgbClr val="861879"/>
              </a:buClr>
            </a:pPr>
            <a:r>
              <a:rPr lang="fr-FR" altLang="fr-FR" sz="1800" dirty="0"/>
              <a:t>Participant à l’</a:t>
            </a:r>
            <a:r>
              <a:rPr lang="fr-FR" altLang="fr-FR" sz="1800" dirty="0">
                <a:solidFill>
                  <a:srgbClr val="8E3274"/>
                </a:solidFill>
              </a:rPr>
              <a:t>enseignement de l’</a:t>
            </a:r>
            <a:r>
              <a:rPr lang="fr-FR" altLang="fr-FR" sz="1800" dirty="0" err="1">
                <a:solidFill>
                  <a:srgbClr val="8E3274"/>
                </a:solidFill>
              </a:rPr>
              <a:t>Immuno</a:t>
            </a:r>
            <a:r>
              <a:rPr lang="fr-FR" altLang="fr-FR" sz="1800" dirty="0">
                <a:solidFill>
                  <a:srgbClr val="8E3274"/>
                </a:solidFill>
              </a:rPr>
              <a:t>-Oncologie </a:t>
            </a:r>
            <a:r>
              <a:rPr lang="fr-FR" altLang="fr-FR" sz="1800" dirty="0"/>
              <a:t>auprès des professionnels de Santé </a:t>
            </a:r>
          </a:p>
          <a:p>
            <a:pPr marL="342429" indent="-342429" algn="just" defTabSz="913141">
              <a:buClr>
                <a:srgbClr val="861879"/>
              </a:buClr>
            </a:pPr>
            <a:endParaRPr lang="fr-FR" altLang="fr-FR" sz="1800" dirty="0"/>
          </a:p>
          <a:p>
            <a:pPr marL="342429" indent="-342429" algn="just" defTabSz="913141">
              <a:buClr>
                <a:srgbClr val="861879"/>
              </a:buClr>
            </a:pPr>
            <a:r>
              <a:rPr lang="fr-FR" altLang="fr-FR" sz="1800" dirty="0" smtClean="0"/>
              <a:t>Permettant d’</a:t>
            </a:r>
            <a:r>
              <a:rPr lang="fr-FR" altLang="fr-FR" sz="1800" dirty="0" smtClean="0">
                <a:solidFill>
                  <a:srgbClr val="8E3274"/>
                </a:solidFill>
              </a:rPr>
              <a:t>initier des </a:t>
            </a:r>
            <a:r>
              <a:rPr lang="fr-FR" altLang="fr-FR" sz="1800" dirty="0">
                <a:solidFill>
                  <a:srgbClr val="8E3274"/>
                </a:solidFill>
              </a:rPr>
              <a:t>débats et des réflexions </a:t>
            </a:r>
            <a:r>
              <a:rPr lang="fr-FR" altLang="fr-FR" sz="1800" dirty="0"/>
              <a:t>autour </a:t>
            </a:r>
            <a:r>
              <a:rPr lang="fr-FR" altLang="fr-FR" sz="1800" dirty="0" smtClean="0"/>
              <a:t>de thématiques transversales et  transdisciplinaires</a:t>
            </a:r>
            <a:endParaRPr lang="fr-FR" altLang="fr-FR" sz="1800" dirty="0"/>
          </a:p>
          <a:p>
            <a:pPr marL="342429" indent="-342429" algn="just" defTabSz="913141"/>
            <a:endParaRPr lang="fr-FR" alt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1916832"/>
            <a:ext cx="9144000" cy="1312597"/>
          </a:xfrm>
          <a:prstGeom prst="rect">
            <a:avLst/>
          </a:prstGeom>
          <a:solidFill>
            <a:srgbClr val="FBE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altLang="fr-FR" sz="2000" b="1" dirty="0">
                <a:solidFill>
                  <a:srgbClr val="861879"/>
                </a:solidFill>
              </a:rPr>
              <a:t>Créer un RDV annuel </a:t>
            </a:r>
            <a:r>
              <a:rPr lang="fr-FR" altLang="fr-FR" sz="2000" b="1" dirty="0" smtClean="0">
                <a:solidFill>
                  <a:srgbClr val="861879"/>
                </a:solidFill>
              </a:rPr>
              <a:t>pérenne et </a:t>
            </a:r>
            <a:r>
              <a:rPr lang="fr-FR" altLang="fr-FR" sz="2000" b="1" dirty="0">
                <a:solidFill>
                  <a:srgbClr val="861879"/>
                </a:solidFill>
              </a:rPr>
              <a:t>de haut niveau </a:t>
            </a:r>
            <a:r>
              <a:rPr lang="fr-FR" altLang="fr-FR" sz="2000" b="1" dirty="0" smtClean="0">
                <a:solidFill>
                  <a:srgbClr val="861879"/>
                </a:solidFill>
              </a:rPr>
              <a:t>scientifique</a:t>
            </a:r>
          </a:p>
          <a:p>
            <a:pPr algn="ctr">
              <a:spcAft>
                <a:spcPts val="600"/>
              </a:spcAft>
            </a:pPr>
            <a:r>
              <a:rPr lang="fr-FR" altLang="fr-FR" sz="2000" b="1" dirty="0" smtClean="0">
                <a:solidFill>
                  <a:srgbClr val="861879"/>
                </a:solidFill>
              </a:rPr>
              <a:t>pour </a:t>
            </a:r>
            <a:r>
              <a:rPr lang="fr-FR" altLang="fr-FR" sz="2000" b="1" dirty="0">
                <a:solidFill>
                  <a:srgbClr val="861879"/>
                </a:solidFill>
              </a:rPr>
              <a:t>l’ensemble des acteurs de l’</a:t>
            </a:r>
            <a:r>
              <a:rPr lang="fr-FR" altLang="fr-FR" sz="2000" b="1" dirty="0" err="1">
                <a:solidFill>
                  <a:srgbClr val="861879"/>
                </a:solidFill>
              </a:rPr>
              <a:t>Onco-Hématologie</a:t>
            </a:r>
            <a:r>
              <a:rPr lang="fr-FR" altLang="fr-FR" sz="2000" b="1" dirty="0">
                <a:solidFill>
                  <a:srgbClr val="861879"/>
                </a:solidFill>
              </a:rPr>
              <a:t> en </a:t>
            </a:r>
            <a:r>
              <a:rPr lang="fr-FR" altLang="fr-FR" sz="2000" b="1" dirty="0" smtClean="0">
                <a:solidFill>
                  <a:srgbClr val="861879"/>
                </a:solidFill>
              </a:rPr>
              <a:t>France</a:t>
            </a:r>
          </a:p>
          <a:p>
            <a:pPr algn="ctr">
              <a:spcAft>
                <a:spcPts val="600"/>
              </a:spcAft>
            </a:pPr>
            <a:r>
              <a:rPr lang="fr-FR" altLang="fr-FR" sz="2000" dirty="0" smtClean="0">
                <a:solidFill>
                  <a:srgbClr val="861879"/>
                </a:solidFill>
              </a:rPr>
              <a:t>Les 26 et 27 janvier 2017 à la Faculté de Médecine de l’Université Paris Descartes</a:t>
            </a:r>
            <a:endParaRPr lang="fr-FR" altLang="fr-FR" sz="2000" dirty="0">
              <a:solidFill>
                <a:srgbClr val="861879"/>
              </a:solidFill>
            </a:endParaRPr>
          </a:p>
        </p:txBody>
      </p:sp>
      <p:sp>
        <p:nvSpPr>
          <p:cNvPr id="11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9C4553BC-2947-469D-9A26-4056BC2CD952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251520" y="3429000"/>
            <a:ext cx="252000" cy="252000"/>
          </a:xfrm>
          <a:prstGeom prst="ellipse">
            <a:avLst/>
          </a:prstGeom>
          <a:solidFill>
            <a:srgbClr val="8E3274"/>
          </a:solidFill>
          <a:ln>
            <a:solidFill>
              <a:srgbClr val="8E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51520" y="4617160"/>
            <a:ext cx="252000" cy="252000"/>
          </a:xfrm>
          <a:prstGeom prst="ellipse">
            <a:avLst/>
          </a:prstGeom>
          <a:solidFill>
            <a:srgbClr val="8E3274"/>
          </a:solidFill>
          <a:ln>
            <a:solidFill>
              <a:srgbClr val="8E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51520" y="5553264"/>
            <a:ext cx="252000" cy="252000"/>
          </a:xfrm>
          <a:prstGeom prst="ellipse">
            <a:avLst/>
          </a:prstGeom>
          <a:solidFill>
            <a:srgbClr val="8E3274"/>
          </a:solidFill>
          <a:ln>
            <a:solidFill>
              <a:srgbClr val="8E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>
            <a:stCxn id="12" idx="4"/>
            <a:endCxn id="14" idx="4"/>
          </p:cNvCxnSpPr>
          <p:nvPr/>
        </p:nvCxnSpPr>
        <p:spPr>
          <a:xfrm>
            <a:off x="377520" y="3681000"/>
            <a:ext cx="0" cy="2124264"/>
          </a:xfrm>
          <a:prstGeom prst="line">
            <a:avLst/>
          </a:prstGeom>
          <a:ln>
            <a:solidFill>
              <a:srgbClr val="8E32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V:\Commun\8. IMMUNO - ONCOLOGIE\Créa\Logo\Logo-JS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7" b="24583"/>
          <a:stretch/>
        </p:blipFill>
        <p:spPr bwMode="auto">
          <a:xfrm>
            <a:off x="1168917" y="620688"/>
            <a:ext cx="6765733" cy="8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H="1"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Droits d’inscription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3456384"/>
          </a:xfrm>
        </p:spPr>
        <p:txBody>
          <a:bodyPr>
            <a:noAutofit/>
          </a:bodyPr>
          <a:lstStyle/>
          <a:p>
            <a:pPr marL="1614488" indent="0" algn="just">
              <a:buNone/>
              <a:tabLst>
                <a:tab pos="1614488" algn="l"/>
              </a:tabLst>
            </a:pPr>
            <a:r>
              <a:rPr lang="fr-FR" sz="1600" b="1" dirty="0" smtClean="0">
                <a:solidFill>
                  <a:srgbClr val="861879"/>
                </a:solidFill>
              </a:rPr>
              <a:t>Médecins</a:t>
            </a:r>
            <a:r>
              <a:rPr lang="fr-FR" sz="1600" b="1" dirty="0">
                <a:solidFill>
                  <a:srgbClr val="861879"/>
                </a:solidFill>
              </a:rPr>
              <a:t>, </a:t>
            </a:r>
            <a:r>
              <a:rPr lang="fr-FR" sz="1600" b="1" dirty="0" smtClean="0">
                <a:solidFill>
                  <a:srgbClr val="861879"/>
                </a:solidFill>
              </a:rPr>
              <a:t>Industriels  			800</a:t>
            </a:r>
            <a:r>
              <a:rPr lang="fr-FR" sz="1600" b="1" dirty="0">
                <a:solidFill>
                  <a:srgbClr val="861879"/>
                </a:solidFill>
              </a:rPr>
              <a:t>€ HT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600" b="1" dirty="0" smtClean="0">
              <a:solidFill>
                <a:srgbClr val="861879"/>
              </a:solidFill>
            </a:endParaRPr>
          </a:p>
          <a:p>
            <a:pPr marL="1614488" indent="0" algn="just">
              <a:spcBef>
                <a:spcPts val="0"/>
              </a:spcBef>
              <a:buNone/>
            </a:pPr>
            <a:r>
              <a:rPr lang="fr-FR" sz="1600" b="1" dirty="0" smtClean="0">
                <a:solidFill>
                  <a:srgbClr val="861879"/>
                </a:solidFill>
              </a:rPr>
              <a:t>Pharmaciens</a:t>
            </a:r>
            <a:r>
              <a:rPr lang="fr-FR" sz="1600" b="1" dirty="0">
                <a:solidFill>
                  <a:srgbClr val="861879"/>
                </a:solidFill>
              </a:rPr>
              <a:t>, </a:t>
            </a:r>
            <a:r>
              <a:rPr lang="fr-FR" sz="1600" b="1" dirty="0" err="1">
                <a:solidFill>
                  <a:srgbClr val="861879"/>
                </a:solidFill>
              </a:rPr>
              <a:t>Anapaths</a:t>
            </a:r>
            <a:r>
              <a:rPr lang="fr-FR" sz="1600" b="1" dirty="0">
                <a:solidFill>
                  <a:srgbClr val="861879"/>
                </a:solidFill>
              </a:rPr>
              <a:t>, </a:t>
            </a:r>
            <a:endParaRPr lang="fr-FR" sz="1600" b="1" dirty="0" smtClean="0">
              <a:solidFill>
                <a:srgbClr val="861879"/>
              </a:solidFill>
            </a:endParaRPr>
          </a:p>
          <a:p>
            <a:pPr marL="1614488" indent="0" algn="just">
              <a:spcBef>
                <a:spcPts val="0"/>
              </a:spcBef>
              <a:buNone/>
            </a:pPr>
            <a:r>
              <a:rPr lang="fr-FR" sz="1600" b="1" dirty="0" smtClean="0">
                <a:solidFill>
                  <a:srgbClr val="861879"/>
                </a:solidFill>
              </a:rPr>
              <a:t>Immunologistes</a:t>
            </a:r>
            <a:r>
              <a:rPr lang="fr-FR" sz="1600" b="1" dirty="0">
                <a:solidFill>
                  <a:srgbClr val="861879"/>
                </a:solidFill>
              </a:rPr>
              <a:t>, Chercheurs, Biologistes </a:t>
            </a:r>
            <a:r>
              <a:rPr lang="fr-FR" sz="1600" b="1" dirty="0" smtClean="0">
                <a:solidFill>
                  <a:srgbClr val="861879"/>
                </a:solidFill>
              </a:rPr>
              <a:t>	400</a:t>
            </a:r>
            <a:r>
              <a:rPr lang="fr-FR" sz="1600" b="1" dirty="0">
                <a:solidFill>
                  <a:srgbClr val="861879"/>
                </a:solidFill>
              </a:rPr>
              <a:t>€ HT</a:t>
            </a:r>
          </a:p>
          <a:p>
            <a:pPr marL="0" indent="0" algn="just">
              <a:buNone/>
            </a:pPr>
            <a:endParaRPr lang="fr-FR" sz="1600" b="1" dirty="0" smtClean="0">
              <a:solidFill>
                <a:srgbClr val="861879"/>
              </a:solidFill>
            </a:endParaRPr>
          </a:p>
          <a:p>
            <a:pPr marL="1614488" indent="0" algn="just">
              <a:buNone/>
            </a:pPr>
            <a:r>
              <a:rPr lang="fr-FR" sz="1600" b="1" dirty="0" smtClean="0">
                <a:solidFill>
                  <a:srgbClr val="861879"/>
                </a:solidFill>
              </a:rPr>
              <a:t>Etudiants</a:t>
            </a:r>
            <a:r>
              <a:rPr lang="fr-FR" sz="1600" b="1" dirty="0">
                <a:solidFill>
                  <a:srgbClr val="861879"/>
                </a:solidFill>
              </a:rPr>
              <a:t>, Internes 	</a:t>
            </a:r>
            <a:r>
              <a:rPr lang="fr-FR" sz="1600" b="1" dirty="0" smtClean="0">
                <a:solidFill>
                  <a:srgbClr val="861879"/>
                </a:solidFill>
              </a:rPr>
              <a:t>		130</a:t>
            </a:r>
            <a:r>
              <a:rPr lang="fr-FR" sz="1600" b="1" dirty="0">
                <a:solidFill>
                  <a:srgbClr val="861879"/>
                </a:solidFill>
              </a:rPr>
              <a:t>€ HT</a:t>
            </a:r>
          </a:p>
          <a:p>
            <a:pPr marL="0" indent="0" algn="just">
              <a:buNone/>
            </a:pPr>
            <a:endParaRPr lang="fr-FR" sz="1600" b="1" dirty="0" smtClean="0">
              <a:solidFill>
                <a:srgbClr val="861879"/>
              </a:solidFill>
            </a:endParaRPr>
          </a:p>
          <a:p>
            <a:pPr marL="531813" lvl="1" indent="-176213" algn="just">
              <a:buClr>
                <a:srgbClr val="861879"/>
              </a:buClr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531813" lvl="1" indent="-176213" algn="just">
              <a:buClr>
                <a:srgbClr val="861879"/>
              </a:buClr>
              <a:buFont typeface="Arial" panose="020B0604020202020204" pitchFamily="34" charset="0"/>
              <a:buChar char="•"/>
            </a:pPr>
            <a:r>
              <a:rPr lang="fr-FR" sz="1600" dirty="0" smtClean="0"/>
              <a:t>La participation à </a:t>
            </a:r>
            <a:r>
              <a:rPr lang="fr-FR" sz="1600" dirty="0"/>
              <a:t>l’ensemble des sessions scientifiques sur les 2 </a:t>
            </a:r>
            <a:r>
              <a:rPr lang="fr-FR" sz="1600" dirty="0" smtClean="0"/>
              <a:t>jours (hors session DPC)</a:t>
            </a:r>
          </a:p>
          <a:p>
            <a:pPr marL="531813" lvl="1" indent="-176213" algn="just">
              <a:buClr>
                <a:srgbClr val="861879"/>
              </a:buClr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531813" lvl="1" indent="-176213" algn="just">
              <a:buClr>
                <a:srgbClr val="861879"/>
              </a:buClr>
              <a:buFont typeface="Arial" panose="020B0604020202020204" pitchFamily="34" charset="0"/>
              <a:buChar char="•"/>
            </a:pPr>
            <a:r>
              <a:rPr lang="fr-FR" sz="1600" dirty="0" smtClean="0"/>
              <a:t>Quote-part </a:t>
            </a:r>
            <a:r>
              <a:rPr lang="fr-FR" sz="1600" dirty="0"/>
              <a:t>location des espaces, production technique de l’événement, communication, restauration, équipe d’encadrement, honoraires, droits d’inscription des 2 jours </a:t>
            </a:r>
          </a:p>
          <a:p>
            <a:pPr marL="0" indent="0" algn="just">
              <a:buNone/>
            </a:pPr>
            <a:endParaRPr lang="fr-FR" sz="1600" b="1" dirty="0" smtClean="0">
              <a:solidFill>
                <a:srgbClr val="861879"/>
              </a:solidFill>
            </a:endParaRPr>
          </a:p>
          <a:p>
            <a:pPr marL="0" indent="0" algn="just">
              <a:buNone/>
            </a:pPr>
            <a:endParaRPr lang="fr-FR" sz="1600" b="1" dirty="0">
              <a:solidFill>
                <a:srgbClr val="861879"/>
              </a:solidFill>
            </a:endParaRPr>
          </a:p>
          <a:p>
            <a:pPr marL="0" indent="0" algn="just">
              <a:buNone/>
            </a:pPr>
            <a:endParaRPr lang="fr-FR" sz="1600" b="1" dirty="0" smtClean="0">
              <a:solidFill>
                <a:srgbClr val="861879"/>
              </a:solidFill>
            </a:endParaRPr>
          </a:p>
          <a:p>
            <a:pPr marL="0" indent="0" algn="just">
              <a:buNone/>
            </a:pPr>
            <a:endParaRPr lang="fr-FR" sz="1600" dirty="0">
              <a:solidFill>
                <a:srgbClr val="861879"/>
              </a:solidFill>
            </a:endParaRPr>
          </a:p>
          <a:p>
            <a:pPr lvl="1" algn="just"/>
            <a:endParaRPr lang="fr-FR" sz="1400" dirty="0"/>
          </a:p>
          <a:p>
            <a:pPr lvl="1" algn="just"/>
            <a:endParaRPr lang="fr-FR" sz="1400" dirty="0"/>
          </a:p>
          <a:p>
            <a:pPr lvl="1" algn="just"/>
            <a:endParaRPr lang="fr-FR" sz="1400" dirty="0"/>
          </a:p>
          <a:p>
            <a:pPr algn="just"/>
            <a:endParaRPr lang="fr-FR" sz="1600" b="1" dirty="0">
              <a:solidFill>
                <a:srgbClr val="861879"/>
              </a:solidFill>
            </a:endParaRPr>
          </a:p>
          <a:p>
            <a:pPr lvl="1" algn="just"/>
            <a:endParaRPr lang="fr-FR" sz="1400" dirty="0"/>
          </a:p>
          <a:p>
            <a:pPr lvl="1" algn="just"/>
            <a:endParaRPr lang="fr-FR" sz="1400" dirty="0"/>
          </a:p>
        </p:txBody>
      </p:sp>
      <p:sp>
        <p:nvSpPr>
          <p:cNvPr id="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9C4553BC-2947-469D-9A26-4056BC2CD952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2195736" y="1844824"/>
            <a:ext cx="4546232" cy="1728192"/>
            <a:chOff x="1177896" y="1340768"/>
            <a:chExt cx="4546232" cy="1728192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4788024" y="1340768"/>
              <a:ext cx="0" cy="1728192"/>
            </a:xfrm>
            <a:prstGeom prst="line">
              <a:avLst/>
            </a:prstGeom>
            <a:ln>
              <a:solidFill>
                <a:srgbClr val="8E327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177896" y="1772816"/>
              <a:ext cx="4546232" cy="0"/>
            </a:xfrm>
            <a:prstGeom prst="line">
              <a:avLst/>
            </a:prstGeom>
            <a:ln>
              <a:solidFill>
                <a:srgbClr val="8E327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1177896" y="2564904"/>
              <a:ext cx="4546232" cy="0"/>
            </a:xfrm>
            <a:prstGeom prst="line">
              <a:avLst/>
            </a:prstGeom>
            <a:ln>
              <a:solidFill>
                <a:srgbClr val="8E327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16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49289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</a:t>
            </a:r>
            <a:r>
              <a:rPr lang="fr-FR" sz="3200" b="1" dirty="0" smtClean="0">
                <a:solidFill>
                  <a:schemeClr val="bg1"/>
                </a:solidFill>
              </a:rPr>
              <a:t>outes les informations des 1</a:t>
            </a:r>
            <a:r>
              <a:rPr lang="fr-FR" sz="3200" baseline="30000" dirty="0" smtClean="0">
                <a:solidFill>
                  <a:schemeClr val="bg1"/>
                </a:solidFill>
              </a:rPr>
              <a:t>ères</a:t>
            </a:r>
            <a:r>
              <a:rPr lang="fr-FR" sz="3200" b="1" dirty="0" smtClean="0">
                <a:solidFill>
                  <a:schemeClr val="bg1"/>
                </a:solidFill>
              </a:rPr>
              <a:t> JSIC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sur le site internet</a:t>
            </a:r>
          </a:p>
          <a:p>
            <a:pPr algn="ctr"/>
            <a:endParaRPr lang="fr-FR" sz="32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www.jsic.fr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51720" y="5931277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KEPHREN 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88 rue du Dôme – 92100 Boulogne Billancourt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Votre contact : </a:t>
            </a:r>
            <a:r>
              <a:rPr lang="fr-FR" sz="1400" b="1" dirty="0" smtClean="0">
                <a:solidFill>
                  <a:schemeClr val="bg1"/>
                </a:solidFill>
              </a:rPr>
              <a:t>Bénédicte AGIUS 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Tél : 01 83 64 43 39 – b.agius@kephren.com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4" y="323884"/>
            <a:ext cx="8694712" cy="612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63788" y="251876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Le contexte</a:t>
            </a:r>
            <a:endParaRPr lang="fr-FR" dirty="0">
              <a:solidFill>
                <a:srgbClr val="861879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fr-FR" sz="1100" dirty="0"/>
          </a:p>
          <a:p>
            <a:pPr marL="1200150" lvl="3" indent="-342900"/>
            <a:endParaRPr lang="fr-FR" sz="600" b="1" dirty="0">
              <a:solidFill>
                <a:srgbClr val="861879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53BC-2947-469D-9A26-4056BC2CD95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2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93628" y="3113994"/>
            <a:ext cx="6685321" cy="110709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fr-FR" sz="1100" dirty="0"/>
          </a:p>
          <a:p>
            <a:pPr marL="457200" lvl="1" indent="0" algn="just">
              <a:buNone/>
            </a:pPr>
            <a:r>
              <a:rPr lang="fr-FR" sz="2000" b="1" dirty="0" smtClean="0">
                <a:solidFill>
                  <a:srgbClr val="861879"/>
                </a:solidFill>
              </a:rPr>
              <a:t>Autres ACTEURS</a:t>
            </a:r>
            <a:r>
              <a:rPr lang="fr-FR" sz="1800" dirty="0" smtClean="0">
                <a:solidFill>
                  <a:srgbClr val="861879"/>
                </a:solidFill>
              </a:rPr>
              <a:t> </a:t>
            </a:r>
            <a:r>
              <a:rPr lang="fr-FR" sz="1800" dirty="0">
                <a:solidFill>
                  <a:srgbClr val="861879"/>
                </a:solidFill>
              </a:rPr>
              <a:t>de la prise en charge</a:t>
            </a:r>
          </a:p>
          <a:p>
            <a:pPr marL="457200" lvl="1" indent="0">
              <a:buNone/>
            </a:pPr>
            <a:r>
              <a:rPr lang="fr-FR" sz="1600" i="1" dirty="0" smtClean="0"/>
              <a:t>Immunologistes, chercheurs, biologistes moléculaires, anatomopathologistes</a:t>
            </a:r>
            <a:r>
              <a:rPr lang="fr-FR" sz="1600" i="1" dirty="0"/>
              <a:t>, </a:t>
            </a:r>
            <a:r>
              <a:rPr lang="fr-FR" sz="1600" i="1" dirty="0" err="1" smtClean="0"/>
              <a:t>bio-statisticiens</a:t>
            </a:r>
            <a:r>
              <a:rPr lang="fr-FR" sz="1600" i="1" dirty="0" smtClean="0"/>
              <a:t>… </a:t>
            </a:r>
            <a:endParaRPr lang="fr-FR" sz="1400" i="1" dirty="0"/>
          </a:p>
          <a:p>
            <a:pPr marL="1200150" lvl="3" indent="-342900"/>
            <a:endParaRPr lang="fr-FR" sz="600" b="1" dirty="0">
              <a:solidFill>
                <a:srgbClr val="861879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acteurs </a:t>
            </a:r>
            <a:r>
              <a:rPr lang="fr-FR" dirty="0"/>
              <a:t>concernés</a:t>
            </a:r>
            <a:endParaRPr lang="fr-FR" dirty="0">
              <a:solidFill>
                <a:srgbClr val="861879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719993" y="1673230"/>
            <a:ext cx="6822307" cy="1199450"/>
            <a:chOff x="539552" y="1529214"/>
            <a:chExt cx="6822307" cy="1199450"/>
          </a:xfrm>
        </p:grpSpPr>
        <p:sp>
          <p:nvSpPr>
            <p:cNvPr id="3" name="Rectangle 2"/>
            <p:cNvSpPr/>
            <p:nvPr/>
          </p:nvSpPr>
          <p:spPr>
            <a:xfrm>
              <a:off x="1313187" y="1589891"/>
              <a:ext cx="6048672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/>
              <a:r>
                <a:rPr lang="fr-FR" sz="2000" b="1" dirty="0" smtClean="0">
                  <a:solidFill>
                    <a:srgbClr val="861879"/>
                  </a:solidFill>
                </a:rPr>
                <a:t>Les </a:t>
              </a:r>
              <a:r>
                <a:rPr lang="fr-FR" sz="2000" b="1" dirty="0">
                  <a:solidFill>
                    <a:srgbClr val="861879"/>
                  </a:solidFill>
                </a:rPr>
                <a:t>CLINICIENS</a:t>
              </a:r>
            </a:p>
            <a:p>
              <a:pPr lvl="1" algn="just"/>
              <a:r>
                <a:rPr lang="fr-FR" sz="1600" i="1" dirty="0"/>
                <a:t>O</a:t>
              </a:r>
              <a:r>
                <a:rPr lang="fr-FR" sz="1600" i="1" dirty="0" smtClean="0"/>
                <a:t>ncologues</a:t>
              </a:r>
              <a:r>
                <a:rPr lang="fr-FR" sz="1600" i="1" dirty="0"/>
                <a:t>, radiothérapeutes-oncologues, spécialistes d’organes, hématologues, médecins </a:t>
              </a:r>
              <a:r>
                <a:rPr lang="fr-FR" sz="1600" i="1" dirty="0" smtClean="0"/>
                <a:t>internistes, internes en oncologie et hématologie</a:t>
              </a:r>
              <a:endParaRPr lang="fr-FR" sz="1600" i="1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39552" y="1529214"/>
              <a:ext cx="1152128" cy="540000"/>
              <a:chOff x="539552" y="1529214"/>
              <a:chExt cx="1152128" cy="540000"/>
            </a:xfrm>
          </p:grpSpPr>
          <p:sp>
            <p:nvSpPr>
              <p:cNvPr id="2" name="Ellipse 1"/>
              <p:cNvSpPr/>
              <p:nvPr/>
            </p:nvSpPr>
            <p:spPr>
              <a:xfrm>
                <a:off x="539552" y="1529214"/>
                <a:ext cx="540000" cy="540000"/>
              </a:xfrm>
              <a:prstGeom prst="ellipse">
                <a:avLst/>
              </a:prstGeom>
              <a:solidFill>
                <a:srgbClr val="861879"/>
              </a:solidFill>
              <a:ln>
                <a:solidFill>
                  <a:srgbClr val="8618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b="1" dirty="0"/>
                  <a:t>1</a:t>
                </a:r>
              </a:p>
            </p:txBody>
          </p:sp>
          <p:cxnSp>
            <p:nvCxnSpPr>
              <p:cNvPr id="8" name="Connecteur droit 7"/>
              <p:cNvCxnSpPr/>
              <p:nvPr/>
            </p:nvCxnSpPr>
            <p:spPr>
              <a:xfrm>
                <a:off x="1151560" y="1799214"/>
                <a:ext cx="540120" cy="0"/>
              </a:xfrm>
              <a:prstGeom prst="line">
                <a:avLst/>
              </a:prstGeom>
              <a:ln>
                <a:solidFill>
                  <a:srgbClr val="86187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e 13"/>
          <p:cNvGrpSpPr/>
          <p:nvPr/>
        </p:nvGrpSpPr>
        <p:grpSpPr>
          <a:xfrm>
            <a:off x="719993" y="3276042"/>
            <a:ext cx="1152128" cy="540000"/>
            <a:chOff x="616087" y="2798960"/>
            <a:chExt cx="1152128" cy="540000"/>
          </a:xfrm>
        </p:grpSpPr>
        <p:sp>
          <p:nvSpPr>
            <p:cNvPr id="9" name="Ellipse 8"/>
            <p:cNvSpPr/>
            <p:nvPr/>
          </p:nvSpPr>
          <p:spPr>
            <a:xfrm>
              <a:off x="616087" y="2798960"/>
              <a:ext cx="540000" cy="540000"/>
            </a:xfrm>
            <a:prstGeom prst="ellipse">
              <a:avLst/>
            </a:prstGeom>
            <a:solidFill>
              <a:srgbClr val="861879"/>
            </a:solidFill>
            <a:ln>
              <a:solidFill>
                <a:srgbClr val="861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2</a:t>
              </a: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1228095" y="3068960"/>
              <a:ext cx="540120" cy="0"/>
            </a:xfrm>
            <a:prstGeom prst="line">
              <a:avLst/>
            </a:prstGeom>
            <a:ln>
              <a:solidFill>
                <a:srgbClr val="86187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719993" y="4833216"/>
            <a:ext cx="8100479" cy="540000"/>
            <a:chOff x="539552" y="3920190"/>
            <a:chExt cx="8100479" cy="540000"/>
          </a:xfrm>
        </p:grpSpPr>
        <p:grpSp>
          <p:nvGrpSpPr>
            <p:cNvPr id="15" name="Groupe 14"/>
            <p:cNvGrpSpPr/>
            <p:nvPr/>
          </p:nvGrpSpPr>
          <p:grpSpPr>
            <a:xfrm>
              <a:off x="539552" y="3920190"/>
              <a:ext cx="1152128" cy="540000"/>
              <a:chOff x="552254" y="3920190"/>
              <a:chExt cx="1152128" cy="540000"/>
            </a:xfrm>
          </p:grpSpPr>
          <p:sp>
            <p:nvSpPr>
              <p:cNvPr id="12" name="Ellipse 11"/>
              <p:cNvSpPr/>
              <p:nvPr/>
            </p:nvSpPr>
            <p:spPr>
              <a:xfrm>
                <a:off x="552254" y="3920190"/>
                <a:ext cx="540000" cy="540000"/>
              </a:xfrm>
              <a:prstGeom prst="ellipse">
                <a:avLst/>
              </a:prstGeom>
              <a:solidFill>
                <a:srgbClr val="861879"/>
              </a:solidFill>
              <a:ln>
                <a:solidFill>
                  <a:srgbClr val="8618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b="1" dirty="0"/>
                  <a:t>3</a:t>
                </a:r>
              </a:p>
            </p:txBody>
          </p:sp>
          <p:cxnSp>
            <p:nvCxnSpPr>
              <p:cNvPr id="13" name="Connecteur droit 12"/>
              <p:cNvCxnSpPr/>
              <p:nvPr/>
            </p:nvCxnSpPr>
            <p:spPr>
              <a:xfrm>
                <a:off x="1164262" y="4190190"/>
                <a:ext cx="540120" cy="0"/>
              </a:xfrm>
              <a:prstGeom prst="line">
                <a:avLst/>
              </a:prstGeom>
              <a:ln>
                <a:solidFill>
                  <a:srgbClr val="86187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1313187" y="3990135"/>
              <a:ext cx="73268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fr-FR" sz="2000" b="1" dirty="0">
                  <a:solidFill>
                    <a:srgbClr val="861879"/>
                  </a:solidFill>
                </a:rPr>
                <a:t>Les ÉQUIPES </a:t>
              </a:r>
              <a:r>
                <a:rPr lang="fr-FR" sz="2000" b="1" dirty="0" smtClean="0">
                  <a:solidFill>
                    <a:srgbClr val="861879"/>
                  </a:solidFill>
                </a:rPr>
                <a:t>SCIENTIFIQUES des laboratoires publics et privés</a:t>
              </a:r>
              <a:endParaRPr lang="fr-FR" sz="2000" b="1" dirty="0">
                <a:solidFill>
                  <a:srgbClr val="861879"/>
                </a:solidFill>
              </a:endParaRPr>
            </a:p>
          </p:txBody>
        </p:sp>
      </p:grp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53BC-2947-469D-9A26-4056BC2CD95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7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6"/>
          <a:stretch/>
        </p:blipFill>
        <p:spPr bwMode="auto">
          <a:xfrm>
            <a:off x="3305547" y="1297709"/>
            <a:ext cx="5658941" cy="468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céline\Desktop\JSIC-invit-A5-p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2"/>
          <a:stretch/>
        </p:blipFill>
        <p:spPr bwMode="auto">
          <a:xfrm>
            <a:off x="-439985" y="-315416"/>
            <a:ext cx="9226346" cy="7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5" y="116632"/>
            <a:ext cx="54726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9C4553BC-2947-469D-9A26-4056BC2CD95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smtClean="0"/>
              <a:t>Comité de pilotage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171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idx="1"/>
          </p:nvPr>
        </p:nvSpPr>
        <p:spPr>
          <a:xfrm>
            <a:off x="2195736" y="4200623"/>
            <a:ext cx="6876256" cy="180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i="1" dirty="0"/>
              <a:t>L’ensemble des débats sera réalisé de manière indépendante et sous la responsabilité de ses auteurs</a:t>
            </a:r>
          </a:p>
        </p:txBody>
      </p:sp>
      <p:pic>
        <p:nvPicPr>
          <p:cNvPr id="10" name="Picture 5" descr="C:\Users\céline\Desktop\fond-JS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05355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51720" y="6502684"/>
            <a:ext cx="7092280" cy="45719"/>
          </a:xfrm>
          <a:prstGeom prst="rect">
            <a:avLst/>
          </a:prstGeom>
          <a:solidFill>
            <a:srgbClr val="861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8" descr="C:\Users\céline\Desktop\Logo-JSI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059537"/>
            <a:ext cx="1944216" cy="81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9C4553BC-2947-469D-9A26-4056BC2CD95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rmAutofit/>
          </a:bodyPr>
          <a:lstStyle/>
          <a:p>
            <a:pPr algn="ctr"/>
            <a:r>
              <a:rPr lang="fr-FR" sz="4400" b="0" dirty="0" err="1">
                <a:solidFill>
                  <a:srgbClr val="861879"/>
                </a:solidFill>
              </a:rPr>
              <a:t>Pré-progra</a:t>
            </a:r>
            <a:r>
              <a:rPr lang="fr-FR" sz="4400" b="0" dirty="0" err="1" smtClean="0">
                <a:solidFill>
                  <a:srgbClr val="861879"/>
                </a:solidFill>
              </a:rPr>
              <a:t>mme</a:t>
            </a:r>
            <a:endParaRPr lang="fr-FR" sz="4400" b="0" dirty="0">
              <a:solidFill>
                <a:srgbClr val="8618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55"/>
            <a:ext cx="4438356" cy="62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53BC-2947-469D-9A26-4056BC2CD952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4400843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5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Session DPC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752090"/>
              </p:ext>
            </p:extLst>
          </p:nvPr>
        </p:nvGraphicFramePr>
        <p:xfrm>
          <a:off x="-18383" y="1888756"/>
          <a:ext cx="9180766" cy="392164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9180766"/>
              </a:tblGrid>
              <a:tr h="311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13H30 - 15H00 SESSION DPC - TRONC COMMUN </a:t>
                      </a:r>
                      <a:r>
                        <a:rPr lang="fr-F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BIO MARQUEURS/JSIC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913" marR="8913" marT="8913" marB="0" anchor="ctr">
                    <a:solidFill>
                      <a:srgbClr val="861879"/>
                    </a:solidFill>
                  </a:tcPr>
                </a:tc>
              </a:tr>
              <a:tr h="364721">
                <a:tc>
                  <a:txBody>
                    <a:bodyPr/>
                    <a:lstStyle/>
                    <a:p>
                      <a:pPr marL="4381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F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u="none" strike="noStrike" kern="1200" dirty="0" smtClean="0">
                          <a:effectLst/>
                        </a:rPr>
                        <a:t>Biomarqueurs : du phénotype de la tumeur à la signature immunitaire, </a:t>
                      </a:r>
                      <a:r>
                        <a:rPr lang="fr-FR" sz="1400" i="1" u="none" strike="noStrike" kern="1200" dirty="0" smtClean="0">
                          <a:effectLst/>
                        </a:rPr>
                        <a:t>Éric </a:t>
                      </a:r>
                      <a:r>
                        <a:rPr lang="fr-FR" sz="1400" i="1" u="none" strike="noStrike" kern="1200" dirty="0" err="1" smtClean="0">
                          <a:effectLst/>
                        </a:rPr>
                        <a:t>Tartour</a:t>
                      </a:r>
                      <a:r>
                        <a:rPr lang="fr-FR" sz="1400" i="1" u="none" strike="noStrike" kern="1200" dirty="0" smtClean="0">
                          <a:effectLst/>
                        </a:rPr>
                        <a:t> (Paris)</a:t>
                      </a:r>
                    </a:p>
                    <a:p>
                      <a:pPr marL="4381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F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u="none" strike="noStrike" kern="1200" dirty="0" smtClean="0">
                          <a:effectLst/>
                        </a:rPr>
                        <a:t>Les Biomarqueurs peuvent-ils guider la clinique ?</a:t>
                      </a:r>
                    </a:p>
                    <a:p>
                      <a:pPr marL="1074738" marR="0" lvl="2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FF"/>
                        </a:buClr>
                        <a:buSzPct val="75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400" u="none" strike="noStrike" dirty="0" smtClean="0">
                          <a:effectLst/>
                        </a:rPr>
                        <a:t>Point de vue de l'anatomopathologiste, </a:t>
                      </a:r>
                      <a:r>
                        <a:rPr lang="fr-FR" sz="1400" i="1" u="none" strike="noStrike" dirty="0" smtClean="0">
                          <a:effectLst/>
                        </a:rPr>
                        <a:t>Cécile </a:t>
                      </a:r>
                      <a:r>
                        <a:rPr lang="fr-FR" sz="1400" i="1" u="none" strike="noStrike" dirty="0" err="1" smtClean="0">
                          <a:effectLst/>
                        </a:rPr>
                        <a:t>Badoual</a:t>
                      </a:r>
                      <a:r>
                        <a:rPr lang="fr-FR" sz="1400" i="1" u="none" strike="noStrike" dirty="0" smtClean="0">
                          <a:effectLst/>
                        </a:rPr>
                        <a:t> (Paris)</a:t>
                      </a:r>
                    </a:p>
                    <a:p>
                      <a:pPr marL="1074738" marR="0" lvl="2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FF"/>
                        </a:buClr>
                        <a:buSzPct val="75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400" u="none" strike="noStrike" dirty="0" smtClean="0">
                          <a:effectLst/>
                        </a:rPr>
                        <a:t>Point de vue de l'immunologiste,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400" i="1" u="none" strike="noStrike" dirty="0" smtClean="0">
                          <a:effectLst/>
                        </a:rPr>
                        <a:t>Franck Pages (Paris)</a:t>
                      </a:r>
                    </a:p>
                    <a:p>
                      <a:pPr marL="4381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F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u="none" strike="noStrike" kern="1200" dirty="0" smtClean="0">
                          <a:effectLst/>
                        </a:rPr>
                        <a:t>Synthèse : quelle approche pour les cliniciens en 2017 ?, </a:t>
                      </a:r>
                      <a:r>
                        <a:rPr lang="fr-FR" sz="1400" i="1" u="none" strike="noStrike" kern="1200" dirty="0" smtClean="0">
                          <a:effectLst/>
                        </a:rPr>
                        <a:t>Fabrice </a:t>
                      </a:r>
                      <a:r>
                        <a:rPr lang="fr-FR" sz="1400" i="1" u="none" strike="noStrike" kern="1200" dirty="0" err="1" smtClean="0">
                          <a:effectLst/>
                        </a:rPr>
                        <a:t>Barlesi</a:t>
                      </a:r>
                      <a:r>
                        <a:rPr lang="fr-FR" sz="1400" i="1" u="none" strike="noStrike" kern="1200" dirty="0" smtClean="0">
                          <a:effectLst/>
                        </a:rPr>
                        <a:t> (Marseille)</a:t>
                      </a:r>
                    </a:p>
                    <a:p>
                      <a:pPr marL="4381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F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u="none" strike="noStrike" dirty="0" smtClean="0">
                          <a:effectLst/>
                        </a:rPr>
                        <a:t>Questions/réponses</a:t>
                      </a:r>
                      <a:endParaRPr lang="fr-F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13" marR="8913" marT="8913" marB="0" anchor="ctr"/>
                </a:tc>
              </a:tr>
              <a:tr h="32086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15H00 - 16H30 SESSION DPC - </a:t>
                      </a:r>
                      <a:r>
                        <a:rPr lang="fr-F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SUITE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913" marR="8913" marT="8913" marB="0" anchor="ctr">
                    <a:solidFill>
                      <a:srgbClr val="861879"/>
                    </a:solidFill>
                  </a:tcPr>
                </a:tc>
              </a:tr>
              <a:tr h="698476">
                <a:tc>
                  <a:txBody>
                    <a:bodyPr/>
                    <a:lstStyle/>
                    <a:p>
                      <a:pPr marL="9207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F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u="none" strike="noStrike" kern="1200" dirty="0" smtClean="0">
                          <a:effectLst/>
                        </a:rPr>
                        <a:t>Traitements </a:t>
                      </a:r>
                      <a:r>
                        <a:rPr lang="fr-FR" sz="1400" u="none" strike="noStrike" kern="1200" dirty="0">
                          <a:effectLst/>
                        </a:rPr>
                        <a:t>d'Immunothérapies anti PD1 : panorama des molécules enregistrées et 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disponibles,</a:t>
                      </a:r>
                      <a:r>
                        <a:rPr lang="fr-FR" sz="14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fr-FR" sz="1400" i="1" u="none" strike="noStrike" dirty="0" smtClean="0">
                          <a:effectLst/>
                        </a:rPr>
                        <a:t>Olivier Adotevi (Besançon)</a:t>
                      </a:r>
                    </a:p>
                    <a:p>
                      <a:pPr marL="722313" marR="0" lvl="2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FF"/>
                        </a:buClr>
                        <a:buSzPct val="75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400" u="none" strike="noStrike" kern="1200" dirty="0" smtClean="0">
                          <a:effectLst/>
                        </a:rPr>
                        <a:t>Points </a:t>
                      </a:r>
                      <a:r>
                        <a:rPr lang="fr-FR" sz="1400" u="none" strike="noStrike" kern="1200" dirty="0">
                          <a:effectLst/>
                        </a:rPr>
                        <a:t>de convergences et différenciation </a:t>
                      </a:r>
                    </a:p>
                    <a:p>
                      <a:pPr marL="722313" marR="0" lvl="2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FF"/>
                        </a:buClr>
                        <a:buSzPct val="75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400" u="none" strike="noStrike" kern="1200" dirty="0" smtClean="0">
                          <a:effectLst/>
                        </a:rPr>
                        <a:t>Choix </a:t>
                      </a:r>
                      <a:r>
                        <a:rPr lang="fr-FR" sz="1400" u="none" strike="noStrike" kern="1200" dirty="0">
                          <a:effectLst/>
                        </a:rPr>
                        <a:t>des molécules</a:t>
                      </a:r>
                      <a:endParaRPr lang="fr-FR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13" marR="8913" marT="8913" marB="0" anchor="ctr"/>
                </a:tc>
              </a:tr>
              <a:tr h="508034">
                <a:tc>
                  <a:txBody>
                    <a:bodyPr/>
                    <a:lstStyle/>
                    <a:p>
                      <a:pPr marL="9207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F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u="none" strike="noStrike" kern="1200" dirty="0" smtClean="0">
                          <a:effectLst/>
                        </a:rPr>
                        <a:t>Quels </a:t>
                      </a:r>
                      <a:r>
                        <a:rPr lang="fr-FR" sz="1400" u="none" strike="noStrike" kern="1200" dirty="0">
                          <a:effectLst/>
                        </a:rPr>
                        <a:t>aspects réglementaires et comment prescrire ces traitements 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? </a:t>
                      </a:r>
                      <a:r>
                        <a:rPr lang="fr-FR" sz="1400" i="1" u="none" strike="noStrike" dirty="0" smtClean="0">
                          <a:effectLst/>
                        </a:rPr>
                        <a:t>Julien Rambaud (Saint-Cloud)</a:t>
                      </a:r>
                    </a:p>
                  </a:txBody>
                  <a:tcPr marL="8913" marR="8913" marT="8913" marB="0" anchor="ctr"/>
                </a:tc>
              </a:tr>
              <a:tr h="793247">
                <a:tc>
                  <a:txBody>
                    <a:bodyPr/>
                    <a:lstStyle/>
                    <a:p>
                      <a:pPr marL="379413" marR="0" lvl="2" indent="-2936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FF"/>
                        </a:buClr>
                        <a:buSzPct val="75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fr-F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 </a:t>
                      </a: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prescrire et gérer les effets secondaires ? </a:t>
                      </a:r>
                      <a:endParaRPr lang="fr-FR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79413" marR="0" lvl="2" indent="-2936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FF"/>
                        </a:buClr>
                        <a:buSzPct val="75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fr-F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</a:t>
                      </a: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situation dans les principales tumeurs : Urologie, Pneumologie, Dermatologie, maladie de </a:t>
                      </a:r>
                      <a:r>
                        <a:rPr lang="fr-F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Hodgkin</a:t>
                      </a:r>
                    </a:p>
                    <a:p>
                      <a:pPr marL="719138" marR="0" lvl="2" indent="-6334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FF"/>
                        </a:buClr>
                        <a:buSzPct val="75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fr-FR" sz="1400" i="1" u="none" strike="noStrike" dirty="0" smtClean="0">
                          <a:effectLst/>
                        </a:rPr>
                        <a:t>Elizabeth Fabre (Paris), Laurence Weiss (Paris)</a:t>
                      </a:r>
                    </a:p>
                  </a:txBody>
                  <a:tcPr marL="8913" marR="8913" marT="8913" marB="0" anchor="ctr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53BC-2947-469D-9A26-4056BC2CD952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35596" y="134076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 smtClean="0"/>
              <a:t>Le </a:t>
            </a:r>
            <a:r>
              <a:rPr lang="fr-FR" b="1" cap="all" dirty="0">
                <a:ln w="9000" cmpd="sng">
                  <a:solidFill>
                    <a:srgbClr val="861879"/>
                  </a:solidFill>
                  <a:prstDash val="solid"/>
                </a:ln>
                <a:solidFill>
                  <a:srgbClr val="86187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vendredi 27 janvier 2017</a:t>
            </a:r>
            <a:r>
              <a:rPr lang="fr-FR" dirty="0" smtClean="0"/>
              <a:t> de 13h30 à 16h30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68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Prix Hervé </a:t>
            </a:r>
            <a:r>
              <a:rPr lang="fr-FR" dirty="0" err="1" smtClean="0"/>
              <a:t>Fridman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53BC-2947-469D-9A26-4056BC2CD952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47664" y="1340768"/>
            <a:ext cx="60486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b="1" dirty="0" smtClean="0">
                <a:solidFill>
                  <a:srgbClr val="8E3274"/>
                </a:solidFill>
              </a:rPr>
              <a:t>Bourse de recherche - Appel à Projet</a:t>
            </a:r>
          </a:p>
          <a:p>
            <a:pPr algn="ctr"/>
            <a:r>
              <a:rPr lang="fr-FR" sz="2000" b="1" i="1" dirty="0" smtClean="0"/>
              <a:t>Soumission d’Abstracts </a:t>
            </a:r>
            <a:endParaRPr lang="fr-FR" sz="20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476672" y="2348880"/>
            <a:ext cx="8271792" cy="830997"/>
          </a:xfrm>
          <a:prstGeom prst="rect">
            <a:avLst/>
          </a:prstGeom>
          <a:noFill/>
          <a:ln w="38100">
            <a:solidFill>
              <a:srgbClr val="8618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Dans le cadre des 1</a:t>
            </a:r>
            <a:r>
              <a:rPr lang="fr-FR" sz="1600" i="1" baseline="30000" dirty="0"/>
              <a:t>ères</a:t>
            </a:r>
            <a:r>
              <a:rPr lang="fr-FR" sz="1600" i="1" dirty="0"/>
              <a:t> Journées Immunité et Cancer organisées en partenariat avec la Faculté de Médecine de l’Université Paris Descartes, nous appelons les étudiants ayant un projet de Master 2 dont la thématique est liée à l’</a:t>
            </a:r>
            <a:r>
              <a:rPr lang="fr-FR" sz="1600" i="1" dirty="0" err="1"/>
              <a:t>Immuno</a:t>
            </a:r>
            <a:r>
              <a:rPr lang="fr-FR" sz="1600" i="1" dirty="0"/>
              <a:t>-Oncologie/Hématologie à soumettre leur candidature.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92696" y="4205406"/>
            <a:ext cx="1512168" cy="864096"/>
          </a:xfrm>
          <a:prstGeom prst="wedgeRoundRectCallout">
            <a:avLst>
              <a:gd name="adj1" fmla="val 92092"/>
              <a:gd name="adj2" fmla="val 52300"/>
              <a:gd name="adj3" fmla="val 16667"/>
            </a:avLst>
          </a:prstGeom>
          <a:solidFill>
            <a:srgbClr val="861879"/>
          </a:solidFill>
          <a:ln>
            <a:solidFill>
              <a:srgbClr val="861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En pratique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161658" y="3989382"/>
            <a:ext cx="55868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861879"/>
              </a:buClr>
              <a:buFont typeface="Arial" panose="020B0604020202020204" pitchFamily="34" charset="0"/>
              <a:buChar char="•"/>
            </a:pPr>
            <a:r>
              <a:rPr lang="fr-FR" sz="1600" dirty="0" smtClean="0"/>
              <a:t>Eligibilité : </a:t>
            </a:r>
            <a:r>
              <a:rPr lang="fr-FR" sz="1600" dirty="0" smtClean="0">
                <a:latin typeface="Calibri"/>
              </a:rPr>
              <a:t>É</a:t>
            </a:r>
            <a:r>
              <a:rPr lang="fr-FR" sz="1600" dirty="0" smtClean="0"/>
              <a:t>tudiant ayant un projet de Recherche M2 en </a:t>
            </a:r>
            <a:r>
              <a:rPr lang="fr-FR" sz="1600" dirty="0" err="1" smtClean="0"/>
              <a:t>Immuno</a:t>
            </a:r>
            <a:r>
              <a:rPr lang="fr-FR" sz="1600" dirty="0" smtClean="0"/>
              <a:t>-Oncologie</a:t>
            </a:r>
          </a:p>
          <a:p>
            <a:pPr algn="just">
              <a:buClr>
                <a:srgbClr val="861879"/>
              </a:buClr>
            </a:pPr>
            <a:endParaRPr lang="fr-FR" sz="1600" dirty="0" smtClean="0"/>
          </a:p>
          <a:p>
            <a:pPr marL="285750" indent="-285750" algn="just">
              <a:buClr>
                <a:srgbClr val="861879"/>
              </a:buClr>
              <a:buFont typeface="Arial" panose="020B0604020202020204" pitchFamily="34" charset="0"/>
              <a:buChar char="•"/>
            </a:pPr>
            <a:r>
              <a:rPr lang="fr-FR" sz="1600" dirty="0" smtClean="0"/>
              <a:t>Sélection du lauréat par l’</a:t>
            </a:r>
            <a:r>
              <a:rPr lang="fr-FR" sz="1600" dirty="0" err="1" smtClean="0"/>
              <a:t>Advisory</a:t>
            </a:r>
            <a:r>
              <a:rPr lang="fr-FR" sz="1600" dirty="0" smtClean="0"/>
              <a:t> </a:t>
            </a:r>
            <a:r>
              <a:rPr lang="fr-FR" sz="1600" dirty="0" err="1" smtClean="0"/>
              <a:t>Board</a:t>
            </a:r>
            <a:r>
              <a:rPr lang="fr-FR" sz="1600" dirty="0" smtClean="0"/>
              <a:t> des JSIC</a:t>
            </a:r>
          </a:p>
          <a:p>
            <a:pPr algn="just">
              <a:buClr>
                <a:srgbClr val="861879"/>
              </a:buClr>
            </a:pPr>
            <a:endParaRPr lang="fr-FR" sz="1600" dirty="0" smtClean="0"/>
          </a:p>
          <a:p>
            <a:pPr marL="285750" indent="-285750" algn="just">
              <a:buClr>
                <a:srgbClr val="861879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Remise </a:t>
            </a:r>
            <a:r>
              <a:rPr lang="fr-FR" sz="1600" dirty="0" smtClean="0"/>
              <a:t>du </a:t>
            </a:r>
            <a:r>
              <a:rPr lang="fr-FR" sz="1600" b="1" dirty="0" smtClean="0"/>
              <a:t>Prix </a:t>
            </a:r>
            <a:r>
              <a:rPr lang="fr-FR" sz="1600" b="1" dirty="0"/>
              <a:t>Hervé </a:t>
            </a:r>
            <a:r>
              <a:rPr lang="fr-FR" sz="1600" b="1" dirty="0" err="1" smtClean="0"/>
              <a:t>Fridman</a:t>
            </a:r>
            <a:r>
              <a:rPr lang="fr-FR" sz="1600" b="1" dirty="0" smtClean="0"/>
              <a:t> et d’une bourse </a:t>
            </a:r>
            <a:r>
              <a:rPr lang="fr-FR" sz="1600" b="1" dirty="0"/>
              <a:t>de </a:t>
            </a:r>
            <a:r>
              <a:rPr lang="fr-FR" sz="1600" b="1" cap="all" dirty="0" smtClean="0">
                <a:ln w="9000" cmpd="sng">
                  <a:solidFill>
                    <a:srgbClr val="8E3274"/>
                  </a:solidFill>
                  <a:prstDash val="solid"/>
                </a:ln>
                <a:solidFill>
                  <a:srgbClr val="8E327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15 </a:t>
            </a:r>
            <a:r>
              <a:rPr lang="fr-FR" sz="1600" b="1" cap="all" dirty="0">
                <a:ln w="9000" cmpd="sng">
                  <a:solidFill>
                    <a:srgbClr val="8E3274"/>
                  </a:solidFill>
                  <a:prstDash val="solid"/>
                </a:ln>
                <a:solidFill>
                  <a:srgbClr val="8E327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000 </a:t>
            </a:r>
            <a:r>
              <a:rPr lang="fr-FR" sz="1600" b="1" cap="all" dirty="0" smtClean="0">
                <a:ln w="9000" cmpd="sng">
                  <a:solidFill>
                    <a:srgbClr val="8E3274"/>
                  </a:solidFill>
                  <a:prstDash val="solid"/>
                </a:ln>
                <a:solidFill>
                  <a:srgbClr val="8E327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€</a:t>
            </a:r>
            <a:r>
              <a:rPr lang="fr-FR" sz="1600" dirty="0" smtClean="0"/>
              <a:t>, </a:t>
            </a:r>
            <a:r>
              <a:rPr lang="fr-FR" sz="1600" dirty="0"/>
              <a:t>le 27 Janvier </a:t>
            </a:r>
            <a:r>
              <a:rPr lang="fr-FR" sz="1600" dirty="0" smtClean="0"/>
              <a:t>2017 lors </a:t>
            </a:r>
            <a:r>
              <a:rPr lang="fr-FR" sz="1600" dirty="0"/>
              <a:t>des </a:t>
            </a:r>
            <a:r>
              <a:rPr lang="fr-FR" sz="1600" dirty="0" smtClean="0"/>
              <a:t>JSIC, au meilleur projet de recherche présenté</a:t>
            </a:r>
            <a:endParaRPr lang="fr-FR" sz="1600" b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3059832" y="3989382"/>
            <a:ext cx="0" cy="1959898"/>
          </a:xfrm>
          <a:prstGeom prst="line">
            <a:avLst/>
          </a:prstGeom>
          <a:ln w="28575">
            <a:solidFill>
              <a:srgbClr val="8618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576064" cy="5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5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19256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Couverture numérique de l’enseignement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676456" cy="2520280"/>
          </a:xfrm>
        </p:spPr>
        <p:txBody>
          <a:bodyPr>
            <a:noAutofit/>
          </a:bodyPr>
          <a:lstStyle/>
          <a:p>
            <a:pPr algn="just"/>
            <a:r>
              <a:rPr lang="fr-FR" sz="1800" dirty="0"/>
              <a:t>L’ensemble des sessions scientifiques </a:t>
            </a:r>
            <a:r>
              <a:rPr lang="fr-FR" sz="1800" b="1" dirty="0">
                <a:solidFill>
                  <a:srgbClr val="861879"/>
                </a:solidFill>
              </a:rPr>
              <a:t>sera filmé et </a:t>
            </a:r>
            <a:r>
              <a:rPr lang="fr-FR" sz="1800" b="1" dirty="0" smtClean="0">
                <a:solidFill>
                  <a:srgbClr val="861879"/>
                </a:solidFill>
              </a:rPr>
              <a:t>mis </a:t>
            </a:r>
            <a:r>
              <a:rPr lang="fr-FR" sz="1800" b="1" dirty="0">
                <a:solidFill>
                  <a:srgbClr val="861879"/>
                </a:solidFill>
              </a:rPr>
              <a:t>en </a:t>
            </a:r>
            <a:r>
              <a:rPr lang="fr-FR" sz="1800" b="1" dirty="0" smtClean="0">
                <a:solidFill>
                  <a:srgbClr val="861879"/>
                </a:solidFill>
              </a:rPr>
              <a:t>ligne </a:t>
            </a:r>
            <a:endParaRPr lang="fr-FR" sz="1800" b="1" dirty="0">
              <a:solidFill>
                <a:srgbClr val="861879"/>
              </a:solidFill>
            </a:endParaRPr>
          </a:p>
          <a:p>
            <a:pPr marL="0" indent="0" algn="just">
              <a:buNone/>
            </a:pPr>
            <a:endParaRPr lang="fr-FR" sz="1800" dirty="0"/>
          </a:p>
          <a:p>
            <a:pPr lvl="0" algn="just"/>
            <a:r>
              <a:rPr lang="fr-FR" sz="1800" b="1" dirty="0">
                <a:solidFill>
                  <a:srgbClr val="861879"/>
                </a:solidFill>
              </a:rPr>
              <a:t>Tournage de </a:t>
            </a:r>
            <a:r>
              <a:rPr lang="fr-FR" sz="1800" b="1" dirty="0" smtClean="0">
                <a:solidFill>
                  <a:srgbClr val="861879"/>
                </a:solidFill>
              </a:rPr>
              <a:t>MOOC courts </a:t>
            </a:r>
            <a:r>
              <a:rPr lang="fr-FR" sz="1800" dirty="0"/>
              <a:t>durant </a:t>
            </a:r>
            <a:r>
              <a:rPr lang="fr-FR" sz="1800" dirty="0" smtClean="0"/>
              <a:t>l’événement</a:t>
            </a:r>
          </a:p>
          <a:p>
            <a:pPr lvl="0" algn="just"/>
            <a:endParaRPr lang="fr-FR" sz="1800" dirty="0" smtClean="0">
              <a:solidFill>
                <a:srgbClr val="FF0000"/>
              </a:solidFill>
            </a:endParaRPr>
          </a:p>
          <a:p>
            <a:pPr lvl="0" algn="just"/>
            <a:r>
              <a:rPr lang="fr-FR" sz="1800" dirty="0"/>
              <a:t>Développement de </a:t>
            </a:r>
            <a:r>
              <a:rPr lang="fr-FR" sz="1800" b="1" dirty="0">
                <a:solidFill>
                  <a:srgbClr val="861879"/>
                </a:solidFill>
              </a:rPr>
              <a:t>produits d’enseignement dématérialisés</a:t>
            </a:r>
          </a:p>
          <a:p>
            <a:pPr lvl="0" algn="just"/>
            <a:endParaRPr lang="fr-FR" sz="1800" b="1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fr-FR" sz="18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941258" y="4761216"/>
            <a:ext cx="5261485" cy="612000"/>
            <a:chOff x="1691680" y="5598866"/>
            <a:chExt cx="5261485" cy="61200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2190836" y="5598866"/>
              <a:ext cx="4762329" cy="612000"/>
            </a:xfrm>
            <a:prstGeom prst="roundRect">
              <a:avLst/>
            </a:prstGeom>
            <a:noFill/>
            <a:ln>
              <a:solidFill>
                <a:srgbClr val="86187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190836" y="5643256"/>
              <a:ext cx="4762329" cy="523220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rgbClr val="861879"/>
                  </a:solidFill>
                  <a:sym typeface="Wingdings"/>
                </a:rPr>
                <a:t> </a:t>
              </a:r>
              <a:r>
                <a:rPr lang="fr-FR" sz="2800" b="1" dirty="0">
                  <a:solidFill>
                    <a:srgbClr val="861879"/>
                  </a:solidFill>
                </a:rPr>
                <a:t>Prolongement de l’événement</a:t>
              </a:r>
            </a:p>
          </p:txBody>
        </p:sp>
        <p:sp>
          <p:nvSpPr>
            <p:cNvPr id="8" name="Flèche droite 7"/>
            <p:cNvSpPr/>
            <p:nvPr/>
          </p:nvSpPr>
          <p:spPr>
            <a:xfrm>
              <a:off x="1691680" y="5724846"/>
              <a:ext cx="360000" cy="360040"/>
            </a:xfrm>
            <a:prstGeom prst="rightArrow">
              <a:avLst/>
            </a:prstGeom>
            <a:noFill/>
            <a:ln>
              <a:solidFill>
                <a:srgbClr val="86187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9C4553BC-2947-469D-9A26-4056BC2CD95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481285" y="2031356"/>
            <a:ext cx="252000" cy="252000"/>
          </a:xfrm>
          <a:prstGeom prst="ellipse">
            <a:avLst/>
          </a:prstGeom>
          <a:solidFill>
            <a:srgbClr val="8E3274"/>
          </a:solidFill>
          <a:ln>
            <a:solidFill>
              <a:srgbClr val="8E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81285" y="2708920"/>
            <a:ext cx="252000" cy="252000"/>
          </a:xfrm>
          <a:prstGeom prst="ellipse">
            <a:avLst/>
          </a:prstGeom>
          <a:solidFill>
            <a:srgbClr val="8E3274"/>
          </a:solidFill>
          <a:ln>
            <a:solidFill>
              <a:srgbClr val="8E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>
            <a:endCxn id="14" idx="5"/>
          </p:cNvCxnSpPr>
          <p:nvPr/>
        </p:nvCxnSpPr>
        <p:spPr>
          <a:xfrm>
            <a:off x="608356" y="2132856"/>
            <a:ext cx="0" cy="1332000"/>
          </a:xfrm>
          <a:prstGeom prst="line">
            <a:avLst/>
          </a:prstGeom>
          <a:ln>
            <a:solidFill>
              <a:srgbClr val="8E32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82354" y="3393024"/>
            <a:ext cx="252000" cy="252000"/>
          </a:xfrm>
          <a:prstGeom prst="ellipse">
            <a:avLst/>
          </a:prstGeom>
          <a:solidFill>
            <a:srgbClr val="8E3274"/>
          </a:solidFill>
          <a:ln>
            <a:solidFill>
              <a:srgbClr val="8E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8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499</Words>
  <Application>Microsoft Office PowerPoint</Application>
  <PresentationFormat>Affichage à l'écran (4:3)</PresentationFormat>
  <Paragraphs>97</Paragraphs>
  <Slides>12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  </vt:lpstr>
      <vt:lpstr>Les acteurs concernés</vt:lpstr>
      <vt:lpstr>Le Comité de pilotage</vt:lpstr>
      <vt:lpstr>Présentation PowerPoint</vt:lpstr>
      <vt:lpstr>Pré-programme</vt:lpstr>
      <vt:lpstr>Présentation PowerPoint</vt:lpstr>
      <vt:lpstr>Session DPC</vt:lpstr>
      <vt:lpstr>Prix Hervé Fridman</vt:lpstr>
      <vt:lpstr>Couverture numérique de l’enseignement</vt:lpstr>
      <vt:lpstr>Droits d’inscription</vt:lpstr>
      <vt:lpstr>Présentation PowerPoint</vt:lpstr>
      <vt:lpstr>Le contexte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ribault</dc:creator>
  <cp:lastModifiedBy>TARTOUR Eric</cp:lastModifiedBy>
  <cp:revision>272</cp:revision>
  <cp:lastPrinted>2016-08-24T14:56:54Z</cp:lastPrinted>
  <dcterms:created xsi:type="dcterms:W3CDTF">2016-03-03T12:14:41Z</dcterms:created>
  <dcterms:modified xsi:type="dcterms:W3CDTF">2016-10-24T12:08:11Z</dcterms:modified>
</cp:coreProperties>
</file>